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handoutMasterIdLst>
    <p:handoutMasterId r:id="rId94"/>
  </p:handoutMasterIdLst>
  <p:sldIdLst>
    <p:sldId id="256" r:id="rId2"/>
    <p:sldId id="270" r:id="rId3"/>
    <p:sldId id="308" r:id="rId4"/>
    <p:sldId id="309" r:id="rId5"/>
    <p:sldId id="310" r:id="rId6"/>
    <p:sldId id="311" r:id="rId7"/>
    <p:sldId id="313" r:id="rId8"/>
    <p:sldId id="314" r:id="rId9"/>
    <p:sldId id="315" r:id="rId10"/>
    <p:sldId id="345" r:id="rId11"/>
    <p:sldId id="346" r:id="rId12"/>
    <p:sldId id="347" r:id="rId13"/>
    <p:sldId id="348" r:id="rId14"/>
    <p:sldId id="349" r:id="rId15"/>
    <p:sldId id="350" r:id="rId16"/>
    <p:sldId id="355" r:id="rId17"/>
    <p:sldId id="356" r:id="rId18"/>
    <p:sldId id="357" r:id="rId19"/>
    <p:sldId id="359" r:id="rId20"/>
    <p:sldId id="360" r:id="rId21"/>
    <p:sldId id="361" r:id="rId22"/>
    <p:sldId id="362" r:id="rId23"/>
    <p:sldId id="392" r:id="rId24"/>
    <p:sldId id="363" r:id="rId25"/>
    <p:sldId id="364" r:id="rId26"/>
    <p:sldId id="365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1" r:id="rId51"/>
    <p:sldId id="316" r:id="rId52"/>
    <p:sldId id="317" r:id="rId53"/>
    <p:sldId id="318" r:id="rId54"/>
    <p:sldId id="319" r:id="rId55"/>
    <p:sldId id="393" r:id="rId56"/>
    <p:sldId id="411" r:id="rId57"/>
    <p:sldId id="398" r:id="rId58"/>
    <p:sldId id="399" r:id="rId59"/>
    <p:sldId id="400" r:id="rId60"/>
    <p:sldId id="401" r:id="rId61"/>
    <p:sldId id="402" r:id="rId62"/>
    <p:sldId id="403" r:id="rId63"/>
    <p:sldId id="404" r:id="rId64"/>
    <p:sldId id="405" r:id="rId65"/>
    <p:sldId id="406" r:id="rId66"/>
    <p:sldId id="407" r:id="rId67"/>
    <p:sldId id="408" r:id="rId68"/>
    <p:sldId id="409" r:id="rId69"/>
    <p:sldId id="410" r:id="rId70"/>
    <p:sldId id="412" r:id="rId71"/>
    <p:sldId id="413" r:id="rId72"/>
    <p:sldId id="394" r:id="rId73"/>
    <p:sldId id="395" r:id="rId74"/>
    <p:sldId id="396" r:id="rId75"/>
    <p:sldId id="397" r:id="rId76"/>
    <p:sldId id="416" r:id="rId77"/>
    <p:sldId id="415" r:id="rId78"/>
    <p:sldId id="417" r:id="rId79"/>
    <p:sldId id="320" r:id="rId80"/>
    <p:sldId id="414" r:id="rId81"/>
    <p:sldId id="321" r:id="rId82"/>
    <p:sldId id="322" r:id="rId83"/>
    <p:sldId id="323" r:id="rId84"/>
    <p:sldId id="324" r:id="rId85"/>
    <p:sldId id="325" r:id="rId86"/>
    <p:sldId id="330" r:id="rId87"/>
    <p:sldId id="331" r:id="rId88"/>
    <p:sldId id="332" r:id="rId89"/>
    <p:sldId id="333" r:id="rId90"/>
    <p:sldId id="334" r:id="rId91"/>
    <p:sldId id="335" r:id="rId9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9" autoAdjust="0"/>
    <p:restoredTop sz="83138" autoAdjust="0"/>
  </p:normalViewPr>
  <p:slideViewPr>
    <p:cSldViewPr>
      <p:cViewPr varScale="1">
        <p:scale>
          <a:sx n="76" d="100"/>
          <a:sy n="76" d="100"/>
        </p:scale>
        <p:origin x="208" y="62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zh-CN" sz="2400" dirty="0"/>
              <a:t>The</a:t>
            </a:r>
            <a:endParaRPr kumimoji="1" lang="en-US" altLang="zh-CN" sz="2400" dirty="0">
              <a:solidFill>
                <a:srgbClr val="0096FF"/>
              </a:solidFill>
            </a:endParaRP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Control-plane the table, data-plane </a:t>
            </a:r>
            <a:r>
              <a:rPr kumimoji="1" lang="en-US" altLang="zh-CN" sz="2000" i="1" dirty="0"/>
              <a:t>reads</a:t>
            </a:r>
            <a:r>
              <a:rPr kumimoji="1" lang="en-US" altLang="zh-CN" sz="2000" dirty="0"/>
              <a:t> the table</a:t>
            </a:r>
            <a:endParaRPr kumimoji="1" lang="zh-CN" altLang="en-US" sz="2000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7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基带冲突检测的载波监听多路访问技术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载波监听多点接入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碰撞检测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271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83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Network Layer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engXian" charset="0"/>
                <a:ea typeface="DengXian" charset="0"/>
                <a:cs typeface="DengXian" charset="0"/>
              </a:rPr>
              <a:t>All about routing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6459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64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Guaranteed-delivery network?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Uses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Addressing interface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 attachment points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 address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ＭＳ Ｐゴシック" charset="0"/>
            </a:endParaRPr>
          </a:p>
          <a:p>
            <a:pPr lvl="1" eaLnBrk="1" hangingPunct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ＭＳ Ｐゴシック" charset="0"/>
            </a:endParaRPr>
          </a:p>
          <a:p>
            <a:pPr eaLnBrk="1" hangingPunct="1"/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NETWORK_SEND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 (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segment_buffer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destnation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end_layer_protocol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)</a:t>
            </a:r>
          </a:p>
          <a:p>
            <a:pPr eaLnBrk="1" hangingPunct="1"/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NETWORK_HANDLE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(packet,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33376"/>
            <a:ext cx="3610744" cy="41162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2400" b="1" dirty="0"/>
              <a:t>Control-plane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 the data flow by defining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routing algorithm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90D1DE8-CCAB-4744-B708-26F381E5A75D}"/>
              </a:ext>
            </a:extLst>
          </p:cNvPr>
          <p:cNvSpPr txBox="1">
            <a:spLocks/>
          </p:cNvSpPr>
          <p:nvPr/>
        </p:nvSpPr>
        <p:spPr>
          <a:xfrm>
            <a:off x="4572000" y="1549524"/>
            <a:ext cx="4114800" cy="4116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en-US" altLang="zh-CN" sz="2400" b="1" dirty="0"/>
              <a:t>Data-plane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The data-path which copies data according to the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Performance critical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IP forwarding process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A9C057-263C-0049-815B-CECC95800A75}"/>
              </a:ext>
            </a:extLst>
          </p:cNvPr>
          <p:cNvSpPr/>
          <p:nvPr/>
        </p:nvSpPr>
        <p:spPr>
          <a:xfrm>
            <a:off x="3460192" y="41503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C3EF2C-A70D-D242-ACA7-A2115EE5B021}"/>
              </a:ext>
            </a:extLst>
          </p:cNvPr>
          <p:cNvSpPr/>
          <p:nvPr/>
        </p:nvSpPr>
        <p:spPr>
          <a:xfrm>
            <a:off x="3460192" y="43535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DCB0EC-DBA9-0241-8056-09E368D258A5}"/>
              </a:ext>
            </a:extLst>
          </p:cNvPr>
          <p:cNvSpPr/>
          <p:nvPr/>
        </p:nvSpPr>
        <p:spPr>
          <a:xfrm>
            <a:off x="3460192" y="4569544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3B8AFD-67BA-0440-A003-2A1C701DAD83}"/>
              </a:ext>
            </a:extLst>
          </p:cNvPr>
          <p:cNvSpPr/>
          <p:nvPr/>
        </p:nvSpPr>
        <p:spPr>
          <a:xfrm>
            <a:off x="3460192" y="4785568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肘形连接符 11">
            <a:extLst>
              <a:ext uri="{FF2B5EF4-FFF2-40B4-BE49-F238E27FC236}">
                <a16:creationId xmlns:a16="http://schemas.microsoft.com/office/drawing/2014/main" id="{ED42CFFE-13DA-4B49-AE96-F180472610D6}"/>
              </a:ext>
            </a:extLst>
          </p:cNvPr>
          <p:cNvCxnSpPr>
            <a:cxnSpLocks/>
          </p:cNvCxnSpPr>
          <p:nvPr/>
        </p:nvCxnSpPr>
        <p:spPr>
          <a:xfrm>
            <a:off x="1835696" y="3777456"/>
            <a:ext cx="1372468" cy="804912"/>
          </a:xfrm>
          <a:prstGeom prst="bentConnector3">
            <a:avLst>
              <a:gd name="adj1" fmla="val -585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>
            <a:extLst>
              <a:ext uri="{FF2B5EF4-FFF2-40B4-BE49-F238E27FC236}">
                <a16:creationId xmlns:a16="http://schemas.microsoft.com/office/drawing/2014/main" id="{59C5B0BF-F237-ED4E-98D7-F8784107F518}"/>
              </a:ext>
            </a:extLst>
          </p:cNvPr>
          <p:cNvCxnSpPr>
            <a:cxnSpLocks/>
          </p:cNvCxnSpPr>
          <p:nvPr/>
        </p:nvCxnSpPr>
        <p:spPr>
          <a:xfrm flipV="1">
            <a:off x="5292080" y="3777456"/>
            <a:ext cx="1656184" cy="804912"/>
          </a:xfrm>
          <a:prstGeom prst="bentConnector3">
            <a:avLst>
              <a:gd name="adj1" fmla="val 100099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66484204-CF1B-454E-B095-C24605AC63D3}"/>
              </a:ext>
            </a:extLst>
          </p:cNvPr>
          <p:cNvSpPr/>
          <p:nvPr/>
        </p:nvSpPr>
        <p:spPr>
          <a:xfrm>
            <a:off x="2143909" y="4166221"/>
            <a:ext cx="666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</a:rPr>
              <a:t>write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A061624-AD6B-3A40-80B2-7DE37E599692}"/>
              </a:ext>
            </a:extLst>
          </p:cNvPr>
          <p:cNvSpPr/>
          <p:nvPr/>
        </p:nvSpPr>
        <p:spPr>
          <a:xfrm>
            <a:off x="5682956" y="4127843"/>
            <a:ext cx="611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</a:rPr>
              <a:t>read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BEC420-1D2B-D24D-9984-40265DA6A400}"/>
              </a:ext>
            </a:extLst>
          </p:cNvPr>
          <p:cNvSpPr/>
          <p:nvPr/>
        </p:nvSpPr>
        <p:spPr>
          <a:xfrm>
            <a:off x="3644744" y="5032950"/>
            <a:ext cx="139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routing table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295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Plane: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Forwarding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9128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Network Layer Interface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structure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packet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 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source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destination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end_protocol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payload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3FB80-6A52-534F-BF74-B9BE1B2DC35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42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536" y="409228"/>
            <a:ext cx="8568952" cy="519200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1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3     packet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net_protocol)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net_packet.destination != MY_NETWORK_ADDRESS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12        next_hop 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next_hop, link_protocol, net_protocol)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(net_packet.payload,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16                          net_packet.end_protocol, net_packet.source)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9EB81-167D-B14E-A4A4-636D0830A421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23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矩形 170"/>
          <p:cNvSpPr/>
          <p:nvPr/>
        </p:nvSpPr>
        <p:spPr>
          <a:xfrm>
            <a:off x="0" y="1"/>
            <a:ext cx="9144000" cy="877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0" y="877094"/>
            <a:ext cx="9144000" cy="2460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0" y="3300678"/>
            <a:ext cx="9144000" cy="24143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556398" y="4897438"/>
            <a:ext cx="2231231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sendproc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916" y="1177396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NETWORK_SEND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57588" y="2497667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84960" y="2422261"/>
            <a:ext cx="2231231" cy="4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NETWORK_HANDLE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86150" y="96574"/>
            <a:ext cx="2230041" cy="4206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GIVE_TO_END_LAYER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2578" y="3757084"/>
            <a:ext cx="2233613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LINK_SEND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2578" y="1177396"/>
            <a:ext cx="2232422" cy="600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GIVE_TO_NETWORK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_HANDLER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35328" y="3757084"/>
            <a:ext cx="2232422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LINK_RECEIVE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82578" y="4837907"/>
            <a:ext cx="2233613" cy="4193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sendproc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15" name="肘形连接符 114"/>
          <p:cNvCxnSpPr>
            <a:stCxn id="5" idx="2"/>
            <a:endCxn id="13" idx="0"/>
          </p:cNvCxnSpPr>
          <p:nvPr/>
        </p:nvCxnSpPr>
        <p:spPr>
          <a:xfrm rot="5400000">
            <a:off x="4142913" y="3299421"/>
            <a:ext cx="914135" cy="1190"/>
          </a:xfrm>
          <a:prstGeom prst="bentConnector3">
            <a:avLst>
              <a:gd name="adj1" fmla="val 5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肘形连接符 148"/>
          <p:cNvCxnSpPr>
            <a:stCxn id="5" idx="3"/>
            <a:endCxn id="9" idx="3"/>
          </p:cNvCxnSpPr>
          <p:nvPr/>
        </p:nvCxnSpPr>
        <p:spPr>
          <a:xfrm flipV="1">
            <a:off x="5716191" y="306917"/>
            <a:ext cx="13097" cy="2325688"/>
          </a:xfrm>
          <a:prstGeom prst="bentConnector3">
            <a:avLst>
              <a:gd name="adj1" fmla="val 764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肘形连接符 150"/>
          <p:cNvCxnSpPr>
            <a:stCxn id="21" idx="0"/>
            <a:endCxn id="19" idx="3"/>
          </p:cNvCxnSpPr>
          <p:nvPr/>
        </p:nvCxnSpPr>
        <p:spPr>
          <a:xfrm rot="16200000" flipV="1">
            <a:off x="5493875" y="1698823"/>
            <a:ext cx="2279385" cy="1837135"/>
          </a:xfrm>
          <a:prstGeom prst="bentConnector2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矩形 156"/>
          <p:cNvSpPr/>
          <p:nvPr/>
        </p:nvSpPr>
        <p:spPr>
          <a:xfrm>
            <a:off x="3267075" y="997480"/>
            <a:ext cx="2665810" cy="209946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3267075" y="3577167"/>
            <a:ext cx="2663429" cy="192087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0" name="直接箭头连接符 159"/>
          <p:cNvCxnSpPr>
            <a:stCxn id="19" idx="2"/>
            <a:endCxn id="5" idx="0"/>
          </p:cNvCxnSpPr>
          <p:nvPr/>
        </p:nvCxnSpPr>
        <p:spPr>
          <a:xfrm>
            <a:off x="4599385" y="1778000"/>
            <a:ext cx="1190" cy="64426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843337" y="1957917"/>
            <a:ext cx="1510904" cy="298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net_handler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[]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62" name="直接箭头连接符 161"/>
          <p:cNvCxnSpPr>
            <a:stCxn id="13" idx="2"/>
            <a:endCxn id="52" idx="0"/>
          </p:cNvCxnSpPr>
          <p:nvPr/>
        </p:nvCxnSpPr>
        <p:spPr>
          <a:xfrm>
            <a:off x="4599385" y="4177771"/>
            <a:ext cx="0" cy="66013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3699272" y="4357688"/>
            <a:ext cx="1800225" cy="30030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link_protocol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[]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4832748" y="2737115"/>
            <a:ext cx="1034653" cy="3003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LOOKUP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72" name="直接箭头连接符 171"/>
          <p:cNvCxnSpPr>
            <a:endCxn id="4" idx="0"/>
          </p:cNvCxnSpPr>
          <p:nvPr/>
        </p:nvCxnSpPr>
        <p:spPr>
          <a:xfrm>
            <a:off x="1584722" y="498740"/>
            <a:ext cx="0" cy="67865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矩形 175"/>
          <p:cNvSpPr/>
          <p:nvPr/>
        </p:nvSpPr>
        <p:spPr>
          <a:xfrm>
            <a:off x="467916" y="2362729"/>
            <a:ext cx="2232422" cy="1214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packet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destination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end_protocol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payload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79" name="肘形连接符 178"/>
          <p:cNvCxnSpPr>
            <a:stCxn id="4" idx="3"/>
            <a:endCxn id="5" idx="1"/>
          </p:cNvCxnSpPr>
          <p:nvPr/>
        </p:nvCxnSpPr>
        <p:spPr>
          <a:xfrm>
            <a:off x="2700338" y="1387741"/>
            <a:ext cx="784622" cy="1244864"/>
          </a:xfrm>
          <a:prstGeom prst="bentConnector3">
            <a:avLst>
              <a:gd name="adj1" fmla="val 41138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矩形 181"/>
          <p:cNvSpPr/>
          <p:nvPr/>
        </p:nvSpPr>
        <p:spPr>
          <a:xfrm>
            <a:off x="467916" y="4282282"/>
            <a:ext cx="2232422" cy="121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frame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struct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checked_cnt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   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net_protocol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    payload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    checksum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3" name="直接箭头连接符 182"/>
          <p:cNvCxnSpPr>
            <a:endCxn id="21" idx="2"/>
          </p:cNvCxnSpPr>
          <p:nvPr/>
        </p:nvCxnSpPr>
        <p:spPr>
          <a:xfrm flipV="1">
            <a:off x="7552135" y="4177771"/>
            <a:ext cx="0" cy="93001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859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Forwarding an IP Packet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Lookup packet</a:t>
            </a:r>
            <a:r>
              <a:rPr 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'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 DST in forwarding table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If known, find the corresponding outgoing link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If unknown, drop packet 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Decrement TTL (Time To Live)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Drop packet if TTL is zero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Update header checksum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Forward packet to outgoing port 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Transmit packet onto link 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C3693-F7F3-CF46-AF13-299B66A94103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58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3322712" cy="4188295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sz="2400" dirty="0"/>
              <a:t>DPDK: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 Plane Development Kit</a:t>
            </a:r>
          </a:p>
          <a:p>
            <a:pPr lvl="1"/>
            <a:r>
              <a:rPr kumimoji="1" lang="en-US" altLang="zh-CN" sz="2200" dirty="0"/>
              <a:t>Bypass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kernel</a:t>
            </a:r>
          </a:p>
          <a:p>
            <a:r>
              <a:rPr kumimoji="1" lang="en-US" altLang="zh-CN" sz="2400" dirty="0"/>
              <a:t>Network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card</a:t>
            </a:r>
          </a:p>
          <a:p>
            <a:pPr lvl="1"/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several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ports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RX/TX</a:t>
            </a:r>
          </a:p>
          <a:p>
            <a:r>
              <a:rPr kumimoji="1" lang="en-US" altLang="zh-CN" sz="2400" dirty="0"/>
              <a:t>Processor</a:t>
            </a:r>
          </a:p>
          <a:p>
            <a:pPr lvl="1"/>
            <a:r>
              <a:rPr kumimoji="1" lang="en-US" altLang="zh-CN" sz="2000" dirty="0"/>
              <a:t>Read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</a:t>
            </a:r>
          </a:p>
          <a:p>
            <a:pPr lvl="2"/>
            <a:r>
              <a:rPr kumimoji="1" lang="en-US" altLang="zh-CN" sz="1600" dirty="0"/>
              <a:t>Polling</a:t>
            </a:r>
          </a:p>
          <a:p>
            <a:pPr lvl="1"/>
            <a:r>
              <a:rPr kumimoji="1" lang="en-US" altLang="zh-CN" sz="2000" dirty="0"/>
              <a:t>Find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output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</a:p>
          <a:p>
            <a:pPr lvl="1"/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TX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39BB38F-F40A-F643-BA74-19044E7C1EAC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engXian" panose="02010600030101010101" pitchFamily="2" charset="-122"/>
                <a:ea typeface="DengXian" panose="02010600030101010101" pitchFamily="2" charset="-122"/>
                <a:cs typeface="+mn-cs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6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22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 (Network Address Translation)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Private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Public routers do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not accept routes to network 10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(e.g.,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10.8.8.8)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NAT router: bridge the private networks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Router between private &amp; public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Send: modify source address to temp public address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Receive: modify back by looking mapping table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Limitations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Some end-to-end protocols place address in payloads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The translator may become the bottleneck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What if two private network merge?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10682-A800-D94D-998B-028E039F0BF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0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pic>
        <p:nvPicPr>
          <p:cNvPr id="55298" name="Picture 1027" descr="C:\Documents and Settings\Administrator\My Documents\cs580\images\an090601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832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6096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36096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36096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6096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36096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4" name="八边形 13"/>
          <p:cNvSpPr/>
          <p:nvPr/>
        </p:nvSpPr>
        <p:spPr>
          <a:xfrm>
            <a:off x="3635896" y="1993404"/>
            <a:ext cx="1296144" cy="1296144"/>
          </a:xfrm>
          <a:prstGeom prst="oct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Netgate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11760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192.168.1.1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8024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202.120.40.85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右箭头 16"/>
          <p:cNvSpPr/>
          <p:nvPr/>
        </p:nvSpPr>
        <p:spPr>
          <a:xfrm rot="2638149">
            <a:off x="3146917" y="165930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右箭头 17"/>
          <p:cNvSpPr/>
          <p:nvPr/>
        </p:nvSpPr>
        <p:spPr>
          <a:xfrm rot="19255541">
            <a:off x="4667027" y="1720094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右箭头 19"/>
          <p:cNvSpPr/>
          <p:nvPr/>
        </p:nvSpPr>
        <p:spPr>
          <a:xfrm rot="19255541">
            <a:off x="918770" y="164808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右箭头 20"/>
          <p:cNvSpPr/>
          <p:nvPr/>
        </p:nvSpPr>
        <p:spPr>
          <a:xfrm rot="2638149">
            <a:off x="6975384" y="1731311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56" y="1921396"/>
            <a:ext cx="1489348" cy="148934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300192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173.194.72.104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47664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47664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47664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47664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47664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36096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36096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36096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36096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36096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6" name="右箭头 35"/>
          <p:cNvSpPr/>
          <p:nvPr/>
        </p:nvSpPr>
        <p:spPr>
          <a:xfrm rot="8191984">
            <a:off x="3075833" y="3242432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右箭头 36"/>
          <p:cNvSpPr/>
          <p:nvPr/>
        </p:nvSpPr>
        <p:spPr>
          <a:xfrm rot="8191984">
            <a:off x="6964263" y="309841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右箭头 37"/>
          <p:cNvSpPr/>
          <p:nvPr/>
        </p:nvSpPr>
        <p:spPr>
          <a:xfrm rot="13155958">
            <a:off x="4810776" y="316073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右箭头 38"/>
          <p:cNvSpPr/>
          <p:nvPr/>
        </p:nvSpPr>
        <p:spPr>
          <a:xfrm rot="13155958">
            <a:off x="922344" y="323274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>
            <p:extLst/>
          </p:nvPr>
        </p:nvGraphicFramePr>
        <p:xfrm>
          <a:off x="3275856" y="3577580"/>
          <a:ext cx="201622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IP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NAT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54321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12345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...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428"/>
            <a:ext cx="1465061" cy="901576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83568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192.168.1.2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777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Ethernet Mapping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Mapping Internet to Ethernet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3199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Mapping Internet to Ethernet</a:t>
            </a:r>
            <a:endParaRPr lang="zh-CN" altLang="en-US" dirty="0"/>
          </a:p>
        </p:txBody>
      </p:sp>
      <p:sp>
        <p:nvSpPr>
          <p:cNvPr id="5837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>
                <a:ea typeface="MS PGothic" charset="0"/>
              </a:rPr>
              <a:t>Listen-before-sending rule, collision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Ethernet: CSMA/CD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Carrier Sense Multiple Access with Collision Detection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 type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Experimental Ethernet, 3 </a:t>
            </a:r>
            <a:r>
              <a:rPr lang="en-US" altLang="zh-CN" sz="2400" dirty="0" err="1">
                <a:ea typeface="MS PGothic" charset="0"/>
              </a:rPr>
              <a:t>mpbs</a:t>
            </a:r>
            <a:endParaRPr lang="en-US" altLang="zh-CN" sz="2400" dirty="0">
              <a:ea typeface="MS PGothic" charset="0"/>
            </a:endParaRP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Standard Ethernet, 10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Fast Ethernet, 100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Gigabit Ethernet, 1000 mbps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039F6-ABA2-694E-8C4D-918A558BA88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37445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Overview of Ethernet</a:t>
            </a:r>
            <a:endParaRPr lang="zh-CN" altLang="en-US" dirty="0"/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A half duplex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So that two parties can detect a collision together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If collision: wait random first time, exponential </a:t>
            </a:r>
            <a:r>
              <a:rPr lang="en-US" altLang="zh-CN" sz="1800" dirty="0" err="1">
                <a:ea typeface="MS PGothic" charset="0"/>
              </a:rPr>
              <a:t>backoff</a:t>
            </a:r>
            <a:r>
              <a:rPr lang="en-US" altLang="zh-CN" sz="1800" dirty="0">
                <a:ea typeface="MS PGothic" charset="0"/>
              </a:rPr>
              <a:t> if repeat 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A full duplex &amp; point-to-point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No collisions &amp; the max length of the link is determined by the physical medium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8A1C0-0E5A-D241-9EAD-9F3AA1248CB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427499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828255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Hub</a:t>
            </a:r>
          </a:p>
          <a:p>
            <a:pPr lvl="1"/>
            <a:r>
              <a:rPr kumimoji="1" lang="en-US" altLang="zh-CN" sz="2400" dirty="0"/>
              <a:t>A frame is "broadcast" to every one of its ports</a:t>
            </a:r>
          </a:p>
          <a:p>
            <a:pPr lvl="1"/>
            <a:r>
              <a:rPr kumimoji="1" lang="en-US" altLang="zh-CN" sz="2400" dirty="0"/>
              <a:t>A 10/100Mbps hub must share its bandwidth with each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port</a:t>
            </a:r>
          </a:p>
          <a:p>
            <a:r>
              <a:rPr kumimoji="1" lang="en-US" altLang="zh-CN" sz="2800" dirty="0"/>
              <a:t>Switch</a:t>
            </a:r>
          </a:p>
          <a:p>
            <a:pPr lvl="1"/>
            <a:r>
              <a:rPr kumimoji="1" lang="en-US" altLang="zh-CN" sz="2400" dirty="0"/>
              <a:t>Keeps a record of the MAC addresses of all the devices</a:t>
            </a:r>
          </a:p>
          <a:p>
            <a:pPr lvl="1"/>
            <a:r>
              <a:rPr kumimoji="1" lang="en-US" altLang="zh-CN" sz="2400" dirty="0"/>
              <a:t>A 10/100Mbps switch will allocate a full 10/100Mbps to each of its ports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50052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0418" name="内容占位符 2"/>
          <p:cNvSpPr>
            <a:spLocks noGrp="1"/>
          </p:cNvSpPr>
          <p:nvPr>
            <p:ph idx="1"/>
          </p:nvPr>
        </p:nvSpPr>
        <p:spPr>
          <a:xfrm>
            <a:off x="457200" y="2476500"/>
            <a:ext cx="8305800" cy="3117304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Broadcast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Every frame is delivered to every station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(Compare with forwarding network)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ETHERNET_SEND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Pass the call along to the link layer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ETHERNET_HANDLE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Simple, can even be implemented in hardware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B5B26F-8FB6-9047-A9A9-FE5882FADCAD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8022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E65ED-649A-6348-92B6-8C554BC3EE7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2B7AE-4E1B-8E43-97A4-279F40CA273E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L sends a RPC to E by sending to K, E may have 15 as address, as well as M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DAC13D-864F-CC42-8314-E4DBE825F360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 Mapping</a:t>
            </a:r>
            <a:endParaRPr lang="zh-CN" altLang="en-US" dirty="0"/>
          </a:p>
        </p:txBody>
      </p:sp>
      <p:sp>
        <p:nvSpPr>
          <p:cNvPr id="645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5C72D2-08A7-EC41-AA89-4CCF178C078F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577580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4517" name="矩形 4"/>
          <p:cNvSpPr>
            <a:spLocks noChangeArrowheads="1"/>
          </p:cNvSpPr>
          <p:nvPr/>
        </p:nvSpPr>
        <p:spPr bwMode="auto">
          <a:xfrm>
            <a:off x="3313510" y="5157143"/>
            <a:ext cx="1981200" cy="158750"/>
          </a:xfrm>
          <a:prstGeom prst="rect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886246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(Address Resolution Protocol)</a:t>
            </a:r>
            <a:endParaRPr lang="zh-CN" altLang="en-US" dirty="0"/>
          </a:p>
        </p:txBody>
      </p:sp>
      <p:sp>
        <p:nvSpPr>
          <p:cNvPr id="6553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sz="1800" dirty="0">
                <a:ea typeface="MS PGothic" charset="0"/>
              </a:rPr>
              <a:t>", 11, ARP, ENET, BROADCAST)</a:t>
            </a:r>
          </a:p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sz="1800" dirty="0">
                <a:ea typeface="MS PGothic" charset="0"/>
              </a:rPr>
              <a:t>", 18, ARP, ENET, BROADCAST)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Manage forwarding table as a cache</a:t>
            </a:r>
          </a:p>
        </p:txBody>
      </p:sp>
      <p:sp>
        <p:nvSpPr>
          <p:cNvPr id="6553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3D5869-72B0-3649-9F92-802AA936B04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634093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sp>
        <p:nvSpPr>
          <p:cNvPr id="66562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81F422-790C-3C4A-84D0-5DEFDD9BAF4A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Network Topology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47664" y="1601460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2465556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3689692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八边形 9"/>
          <p:cNvSpPr/>
          <p:nvPr/>
        </p:nvSpPr>
        <p:spPr>
          <a:xfrm>
            <a:off x="3559501" y="2969612"/>
            <a:ext cx="720080" cy="720080"/>
          </a:xfrm>
          <a:prstGeom prst="octagon">
            <a:avLst/>
          </a:prstGeom>
          <a:solidFill>
            <a:schemeClr val="bg1"/>
          </a:solidFill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剪去对角的矩形 10"/>
          <p:cNvSpPr/>
          <p:nvPr/>
        </p:nvSpPr>
        <p:spPr>
          <a:xfrm>
            <a:off x="5863757" y="3689692"/>
            <a:ext cx="1008112" cy="504056"/>
          </a:xfrm>
          <a:prstGeom prst="snip2Diag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Proxy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96336" y="34469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Google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5485" y="3689692"/>
            <a:ext cx="10310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Gateway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96336" y="13453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cxnSp>
        <p:nvCxnSpPr>
          <p:cNvPr id="42" name="直线箭头连接符 41"/>
          <p:cNvCxnSpPr>
            <a:stCxn id="11" idx="0"/>
            <a:endCxn id="12" idx="1"/>
          </p:cNvCxnSpPr>
          <p:nvPr/>
        </p:nvCxnSpPr>
        <p:spPr>
          <a:xfrm>
            <a:off x="6871869" y="3941720"/>
            <a:ext cx="724467" cy="9268"/>
          </a:xfrm>
          <a:prstGeom prst="straightConnector1">
            <a:avLst/>
          </a:prstGeom>
          <a:ln>
            <a:solidFill>
              <a:srgbClr val="E46C0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4" idx="3"/>
            <a:endCxn id="10" idx="4"/>
          </p:cNvCxnSpPr>
          <p:nvPr/>
        </p:nvCxnSpPr>
        <p:spPr>
          <a:xfrm>
            <a:off x="2051720" y="1853488"/>
            <a:ext cx="1507781" cy="162530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" idx="3"/>
            <a:endCxn id="10" idx="4"/>
          </p:cNvCxnSpPr>
          <p:nvPr/>
        </p:nvCxnSpPr>
        <p:spPr>
          <a:xfrm>
            <a:off x="2051720" y="2717584"/>
            <a:ext cx="1507781" cy="761204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10" idx="1"/>
            <a:endCxn id="15" idx="1"/>
          </p:cNvCxnSpPr>
          <p:nvPr/>
        </p:nvCxnSpPr>
        <p:spPr>
          <a:xfrm flipV="1">
            <a:off x="4279581" y="1849388"/>
            <a:ext cx="3316755" cy="1629400"/>
          </a:xfrm>
          <a:prstGeom prst="bentConnector3">
            <a:avLst>
              <a:gd name="adj1" fmla="val 2351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7" idx="3"/>
            <a:endCxn id="10" idx="4"/>
          </p:cNvCxnSpPr>
          <p:nvPr/>
        </p:nvCxnSpPr>
        <p:spPr>
          <a:xfrm flipV="1">
            <a:off x="2051720" y="3478788"/>
            <a:ext cx="1507781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stCxn id="10" idx="1"/>
            <a:endCxn id="11" idx="2"/>
          </p:cNvCxnSpPr>
          <p:nvPr/>
        </p:nvCxnSpPr>
        <p:spPr>
          <a:xfrm>
            <a:off x="4279581" y="3478788"/>
            <a:ext cx="1584176" cy="462932"/>
          </a:xfrm>
          <a:prstGeom prst="bentConnector3">
            <a:avLst>
              <a:gd name="adj1" fmla="val 4919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2127" y="1646732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7133" y="2510828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133" y="3734964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55776" y="4301736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039497" y="4301736"/>
            <a:ext cx="248016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91440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202.120.40.82</a:t>
            </a:r>
          </a:p>
        </p:txBody>
      </p:sp>
      <p:sp>
        <p:nvSpPr>
          <p:cNvPr id="88" name="矩形 87"/>
          <p:cNvSpPr/>
          <p:nvPr/>
        </p:nvSpPr>
        <p:spPr>
          <a:xfrm>
            <a:off x="5643346" y="4311028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106.185.46.164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75000"/>
                </a:srgbClr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97556" y="2438820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97556" y="4527052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173.194.38.198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522591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How 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Use </a:t>
            </a:r>
            <a:r>
              <a:rPr kumimoji="1"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sz="2800" dirty="0"/>
              <a:t> to Access </a:t>
            </a:r>
            <a:r>
              <a:rPr kumimoji="1" lang="en-US" altLang="zh-CN" sz="2800" dirty="0" err="1"/>
              <a:t>www.baidu.com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?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771800" y="3649588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C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11096" y="3658880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/>
                <a:ea typeface="宋体" panose="02010600030101010101" pitchFamily="2" charset="-122"/>
                <a:cs typeface="Myriad Pro"/>
              </a:rPr>
              <a:t>Baidu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/>
              <a:ea typeface="宋体" panose="02010600030101010101" pitchFamily="2" charset="-122"/>
              <a:cs typeface="Myriad Pro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41536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192.168.0.4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5072" y="465770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yriad Pro Light SemiCond"/>
                <a:ea typeface="宋体" panose="02010600030101010101" pitchFamily="2" charset="-122"/>
                <a:cs typeface="Myriad Pro Light SemiCond"/>
              </a:rPr>
              <a:t>220.181.57.217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yriad Pro Light SemiCond"/>
              <a:ea typeface="宋体" panose="02010600030101010101" pitchFamily="2" charset="-122"/>
              <a:cs typeface="Myriad Pro Light SemiCond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073351"/>
          </a:xfrm>
        </p:spPr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9" name="肘形连接符 8"/>
          <p:cNvCxnSpPr>
            <a:stCxn id="4" idx="3"/>
            <a:endCxn id="5" idx="1"/>
          </p:cNvCxnSpPr>
          <p:nvPr/>
        </p:nvCxnSpPr>
        <p:spPr>
          <a:xfrm>
            <a:off x="3275856" y="3901616"/>
            <a:ext cx="1835240" cy="2613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181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App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want to send a packet to Baidu, here is the packet with Baidu's IP in its header as target IP,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and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client's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source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OS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don't know how to get to Baidu, I'll just send it to the router (gateway). But I cannot change the source IP of the packet, so I'll just change the MAC target address of the packet to the router's MAC address</a:t>
            </a:r>
          </a:p>
        </p:txBody>
      </p:sp>
      <p:sp>
        <p:nvSpPr>
          <p:cNvPr id="4" name="矩形 3"/>
          <p:cNvSpPr/>
          <p:nvPr/>
        </p:nvSpPr>
        <p:spPr>
          <a:xfrm>
            <a:off x="8316416" y="2713484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2713484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2713484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6416" y="516175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3968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0192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56" y="5161756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976" y="5161756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227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20000"/>
          </a:bodyPr>
          <a:lstStyle/>
          <a:p>
            <a:endParaRPr kumimoji="1" lang="en-US" altLang="zh-CN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The router-1 (gateway)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get a packet with my MAC as target address. Is it my IP? No… So I'll just forward it to next hop, by changing the target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next hop's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Router-2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connect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directly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I'll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just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change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target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</a:t>
            </a:r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16416" y="1333501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1333501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Gateway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1333501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Node-C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9120" y="3577580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672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2896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60" y="3577580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680" y="357758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Router-1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1820" y="517330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Data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99372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IP: Baidu's IP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5596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IP: Router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60" y="5173308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Target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Baidu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9380" y="5173308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Source MAC: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Router-2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211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1316"/>
            <a:ext cx="8064896" cy="4191000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chemeClr val="accent2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6533962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>
            <p:extLst/>
          </p:nvPr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>
            <p:extLst/>
          </p:nvPr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>
            <p:extLst/>
          </p:nvPr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>
            <p:extLst/>
          </p:nvPr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sz="2400" dirty="0"/>
              <a:t>Now all the packets that A intends to send to B will go to the hacker's machine</a:t>
            </a:r>
          </a:p>
          <a:p>
            <a:r>
              <a:rPr lang="en-US" altLang="zh-TW" sz="2400" dirty="0"/>
              <a:t>Cache entry would expire, so it needs to be updated by sending the ARP reply again</a:t>
            </a:r>
          </a:p>
          <a:p>
            <a:pPr lvl="1"/>
            <a:r>
              <a:rPr lang="en-US" altLang="zh-TW" sz="2000" dirty="0"/>
              <a:t>How often?</a:t>
            </a:r>
          </a:p>
          <a:p>
            <a:pPr lvl="1"/>
            <a:r>
              <a:rPr lang="en-US" altLang="zh-TW" sz="2000" dirty="0"/>
              <a:t> depends on the particular system</a:t>
            </a:r>
          </a:p>
          <a:p>
            <a:pPr lvl="1"/>
            <a:r>
              <a:rPr lang="en-US" altLang="zh-TW" sz="2000" dirty="0"/>
              <a:t>Usually every 40s should be sufficient</a:t>
            </a:r>
          </a:p>
          <a:p>
            <a:r>
              <a:rPr lang="en-US" altLang="zh-TW" sz="2400" dirty="0"/>
              <a:t>In addition the hacker may not want his Ethernet driver talk too much</a:t>
            </a:r>
          </a:p>
          <a:p>
            <a:pPr lvl="1"/>
            <a:r>
              <a:rPr lang="en-US" altLang="zh-TW" sz="2000" dirty="0"/>
              <a:t>Accomplish with </a:t>
            </a:r>
            <a:r>
              <a:rPr lang="en-US" altLang="zh-TW" sz="2000" dirty="0" err="1">
                <a:solidFill>
                  <a:srgbClr val="FF0000"/>
                </a:solidFill>
              </a:rPr>
              <a:t>ifconfig</a:t>
            </a:r>
            <a:r>
              <a:rPr lang="en-US" altLang="zh-TW" sz="2000" dirty="0">
                <a:solidFill>
                  <a:srgbClr val="FF0000"/>
                </a:solidFill>
              </a:rPr>
              <a:t> -</a:t>
            </a:r>
            <a:r>
              <a:rPr lang="en-US" altLang="zh-TW" sz="2000" dirty="0" err="1">
                <a:solidFill>
                  <a:srgbClr val="FF0000"/>
                </a:solidFill>
              </a:rPr>
              <a:t>arp</a:t>
            </a:r>
            <a:endParaRPr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970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sz="2400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E.g., Hunt, Ettercap</a:t>
            </a:r>
            <a:r>
              <a:rPr lang="en-US" altLang="zh-CN" sz="2400" dirty="0"/>
              <a:t>,</a:t>
            </a:r>
            <a:r>
              <a:rPr lang="en-US" altLang="zh-TW" sz="2400" dirty="0"/>
              <a:t> etc</a:t>
            </a:r>
            <a:r>
              <a:rPr lang="en-US" altLang="zh-CN" sz="2400" dirty="0"/>
              <a:t>.</a:t>
            </a:r>
            <a:endParaRPr lang="en-US" altLang="zh-TW" sz="2400" dirty="0"/>
          </a:p>
          <a:p>
            <a:pPr lvl="1">
              <a:tabLst>
                <a:tab pos="1612900" algn="l"/>
              </a:tabLst>
            </a:pPr>
            <a:r>
              <a:rPr lang="en-US" altLang="zh-TW" sz="2000" dirty="0"/>
              <a:t>Can be obtained easily in many web archives</a:t>
            </a:r>
          </a:p>
        </p:txBody>
      </p:sp>
    </p:spTree>
    <p:extLst>
      <p:ext uri="{BB962C8B-B14F-4D97-AF65-F5344CB8AC3E}">
        <p14:creationId xmlns:p14="http://schemas.microsoft.com/office/powerpoint/2010/main" val="3460096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017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107950" y="1670050"/>
            <a:ext cx="1587500" cy="914400"/>
            <a:chOff x="3696" y="240"/>
            <a:chExt cx="1200" cy="576"/>
          </a:xfrm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>
            <p:extLst/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>
            <p:extLst/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Defenses against ARP Spoofing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3937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</a:p>
          <a:p>
            <a:pPr lvl="1"/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</a:p>
          <a:p>
            <a:pPr lvl="2"/>
            <a:r>
              <a:rPr lang="en-US" altLang="zh-TW" dirty="0"/>
              <a:t>Keep the table up-to-date</a:t>
            </a:r>
          </a:p>
        </p:txBody>
      </p:sp>
    </p:spTree>
    <p:extLst>
      <p:ext uri="{BB962C8B-B14F-4D97-AF65-F5344CB8AC3E}">
        <p14:creationId xmlns:p14="http://schemas.microsoft.com/office/powerpoint/2010/main" val="27178920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Arpwatch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A free UNIX program which listens for ARP replies on a network</a:t>
            </a:r>
          </a:p>
          <a:p>
            <a:r>
              <a:rPr kumimoji="1" lang="en-US" altLang="zh-CN" sz="2000" dirty="0"/>
              <a:t>Build a table of IP/MAC associations and store it in a file</a:t>
            </a:r>
          </a:p>
          <a:p>
            <a:r>
              <a:rPr kumimoji="1" lang="en-US" altLang="zh-CN" sz="2000" dirty="0"/>
              <a:t>When a MAC/IP pair changes (flip-flop), an email is sent to an administrator</a:t>
            </a:r>
          </a:p>
          <a:p>
            <a:r>
              <a:rPr kumimoji="1" lang="en-US" altLang="zh-CN" sz="2000" dirty="0"/>
              <a:t>Some programs, such as </a:t>
            </a:r>
            <a:r>
              <a:rPr kumimoji="1" lang="en-US" altLang="zh-CN" sz="2000" dirty="0" err="1"/>
              <a:t>Ettercap</a:t>
            </a:r>
            <a:r>
              <a:rPr kumimoji="1" lang="en-US" altLang="zh-CN" sz="2000" dirty="0"/>
              <a:t>, cause only a few flip flops is difficult to be detected on a DHCP-enabled network, where flip flops occur at regular intervals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766931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50957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route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endParaRPr kumimoji="1" lang="zh-CN" altLang="en-US" sz="2800" dirty="0">
              <a:solidFill>
                <a:schemeClr val="accent2"/>
              </a:solidFill>
            </a:endParaRPr>
          </a:p>
          <a:p>
            <a:endParaRPr kumimoji="1" lang="zh-CN" altLang="en-US" sz="2800" dirty="0">
              <a:solidFill>
                <a:schemeClr val="accent2"/>
              </a:solidFill>
            </a:endParaRPr>
          </a:p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</a:t>
            </a:r>
            <a:r>
              <a:rPr kumimoji="1" lang="en-US" altLang="zh-CN" sz="2800" b="1" dirty="0"/>
              <a:t>minimum-cost</a:t>
            </a:r>
            <a:r>
              <a:rPr kumimoji="1" lang="en-US" altLang="zh-CN" sz="2800" dirty="0"/>
              <a:t> </a:t>
            </a:r>
            <a:r>
              <a:rPr kumimoji="1" lang="en-US" altLang="zh-CN" sz="2800" b="1" dirty="0"/>
              <a:t>route</a:t>
            </a:r>
            <a:r>
              <a:rPr kumimoji="1" lang="en-US" altLang="zh-CN" sz="2800" dirty="0"/>
              <a:t>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endParaRPr lang="zh-CN" altLang="en-US" sz="2800" dirty="0"/>
          </a:p>
          <a:p>
            <a:r>
              <a:rPr lang="en-US" altLang="zh-CN" sz="2800" dirty="0"/>
              <a:t>Build a routing table at each switch, such that </a:t>
            </a:r>
            <a:r>
              <a:rPr lang="en-US" altLang="zh-CN" sz="2800" dirty="0" err="1"/>
              <a:t>routing_table</a:t>
            </a:r>
            <a:r>
              <a:rPr lang="en-US" altLang="zh-CN" sz="2800" dirty="0"/>
              <a:t>[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lang="en-US" altLang="zh-CN" sz="2800" dirty="0"/>
              <a:t>] contains a </a:t>
            </a:r>
            <a:r>
              <a:rPr lang="en-US" altLang="zh-CN" sz="2800" b="1" dirty="0"/>
              <a:t>minimum-cost route </a:t>
            </a:r>
            <a:r>
              <a:rPr lang="en-US" altLang="zh-CN" sz="2800" dirty="0"/>
              <a:t>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</a:p>
          <a:p>
            <a:endParaRPr kumimoji="1" lang="zh-CN" altLang="en-US" sz="2800" dirty="0"/>
          </a:p>
        </p:txBody>
      </p:sp>
      <p:sp>
        <p:nvSpPr>
          <p:cNvPr id="6" name="下箭头 5"/>
          <p:cNvSpPr/>
          <p:nvPr/>
        </p:nvSpPr>
        <p:spPr>
          <a:xfrm>
            <a:off x="4210448" y="2281436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下箭头 6"/>
          <p:cNvSpPr/>
          <p:nvPr/>
        </p:nvSpPr>
        <p:spPr>
          <a:xfrm>
            <a:off x="4210448" y="3793604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7086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315044" cy="37716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their neighbors via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HELLO protocol 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other reachable nodes via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advertisements</a:t>
            </a:r>
            <a:r>
              <a:rPr kumimoji="1" lang="en-US" altLang="zh-CN" sz="2400" dirty="0">
                <a:solidFill>
                  <a:schemeClr val="accent2"/>
                </a:solidFill>
              </a:rPr>
              <a:t> </a:t>
            </a:r>
            <a:endParaRPr kumimoji="1" lang="zh-CN" altLang="en-US" sz="2400" dirty="0">
              <a:solidFill>
                <a:schemeClr val="accent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determine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minimum-cost</a:t>
            </a:r>
            <a:r>
              <a:rPr kumimoji="1" lang="en-US" altLang="zh-CN" sz="2400" dirty="0"/>
              <a:t> routes (of the routes they know about)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057300"/>
            <a:ext cx="2099320" cy="13711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44" y="2497460"/>
            <a:ext cx="2156619" cy="1444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4013633"/>
            <a:ext cx="2041300" cy="13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35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723312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Protocol 1: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Link-state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400" dirty="0"/>
              <a:t>Nodes advertise to </a:t>
            </a:r>
            <a:r>
              <a:rPr kumimoji="1" lang="en-US" altLang="zh-CN" sz="2400" u="sng" dirty="0"/>
              <a:t>everyone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their </a:t>
            </a:r>
            <a:r>
              <a:rPr kumimoji="1" lang="en-US" altLang="zh-CN" sz="2400" u="sng" dirty="0"/>
              <a:t>costs to their neighbors</a:t>
            </a:r>
            <a:endParaRPr kumimoji="1" lang="zh-CN" altLang="en-US" sz="2400" u="sng" dirty="0"/>
          </a:p>
          <a:p>
            <a:pPr lvl="2"/>
            <a:r>
              <a:rPr kumimoji="1" lang="en-US" altLang="zh-CN" sz="2200" dirty="0"/>
              <a:t>via flooding</a:t>
            </a:r>
            <a:endParaRPr kumimoji="1" lang="zh-CN" altLang="en-US" sz="2200" dirty="0"/>
          </a:p>
          <a:p>
            <a:pPr lvl="1"/>
            <a:r>
              <a:rPr kumimoji="1" lang="en-US" altLang="zh-CN" sz="2400" dirty="0"/>
              <a:t>Integrate using </a:t>
            </a:r>
            <a:r>
              <a:rPr kumimoji="1" lang="en-US" altLang="zh-CN" sz="2400" b="1" dirty="0"/>
              <a:t>Dijkstra's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shortest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path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algorithm</a:t>
            </a:r>
          </a:p>
          <a:p>
            <a:r>
              <a:rPr kumimoji="1" lang="en-US" altLang="zh-CN" sz="2800" dirty="0"/>
              <a:t>Protocol 2: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Distance-vector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Nodes advertise to </a:t>
            </a:r>
            <a:r>
              <a:rPr kumimoji="1" lang="en-US" altLang="zh-CN" u="sng" dirty="0"/>
              <a:t>neighbors</a:t>
            </a:r>
            <a:r>
              <a:rPr kumimoji="1" lang="en-US" altLang="zh-CN" dirty="0"/>
              <a:t> with their </a:t>
            </a:r>
            <a:r>
              <a:rPr kumimoji="1" lang="en-US" altLang="zh-CN" u="sng" dirty="0"/>
              <a:t>cost to all known nodes</a:t>
            </a:r>
            <a:endParaRPr kumimoji="1" lang="zh-CN" altLang="en-US" u="sng" dirty="0"/>
          </a:p>
          <a:p>
            <a:pPr lvl="1"/>
            <a:r>
              <a:rPr kumimoji="1" lang="en-US" altLang="zh-CN" dirty="0"/>
              <a:t>Update routes via </a:t>
            </a:r>
            <a:r>
              <a:rPr kumimoji="1" lang="en-US" altLang="zh-CN" b="1" dirty="0"/>
              <a:t>Bellman-Ford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integration</a:t>
            </a:r>
            <a:endParaRPr kumimoji="1" lang="zh-CN" altLang="en-US" dirty="0"/>
          </a:p>
          <a:p>
            <a:pPr lvl="1"/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93114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34790-3C0F-CB4B-81B1-8DEC516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B857CA-0A21-5044-A772-E6CDC668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8" y="1204002"/>
            <a:ext cx="8028384" cy="45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55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A742E-E6D9-0F4B-B1C2-B91A164D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B570B7-91E5-A64D-9DDA-CA4143843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/>
            <a:r>
              <a:rPr kumimoji="1" lang="en" altLang="zh-CN" dirty="0"/>
              <a:t>Initially, W is all nodes in the network</a:t>
            </a:r>
          </a:p>
          <a:p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/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/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r>
              <a:rPr kumimoji="1" lang="en" altLang="zh-CN" dirty="0"/>
              <a:t>While W is not empty:</a:t>
            </a:r>
          </a:p>
          <a:p>
            <a:pPr lvl="1"/>
            <a:r>
              <a:rPr kumimoji="1" lang="en" altLang="zh-CN" dirty="0"/>
              <a:t>1. u = the node in W we have the minimum cost to so far </a:t>
            </a:r>
          </a:p>
          <a:p>
            <a:pPr lvl="1"/>
            <a:r>
              <a:rPr kumimoji="1" lang="en" altLang="zh-CN" dirty="0"/>
              <a:t>2. Remove u from W</a:t>
            </a:r>
          </a:p>
          <a:p>
            <a:pPr lvl="1"/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48083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8342D7-5EE4-B845-8E67-A44137DC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F18A6B-89D0-4E46-A11D-EB9DD245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25" y="1273324"/>
            <a:ext cx="7221943" cy="34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036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4A882-7820-E445-A4F9-1FC60F2E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B83743-5AEB-3A44-B68E-2BDC3688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016" y="1057300"/>
            <a:ext cx="9324528" cy="35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55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22925-9A3A-CF44-AA13-A9999E7E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3510FD-8CDD-484C-AC6D-AAB865FF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764"/>
            <a:ext cx="9144000" cy="34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78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DAC4A-51DA-A840-BF2A-79C2182B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FC8E75-FB81-054B-A4C4-FBE5652E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910"/>
            <a:ext cx="9144000" cy="34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133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40CFE7-7663-FC4A-8BD2-50BE8616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E4912-8EE8-F04C-9245-34ADB31F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655"/>
            <a:ext cx="9144000" cy="336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580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C98F-500F-7A4F-978B-86296218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DD0500-6028-F748-8DB8-9830C2C87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74"/>
            <a:ext cx="9144000" cy="34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359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47D10-ED89-414E-B257-05F69824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B86C10-7206-EA4F-957F-31EB531D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9002"/>
            <a:ext cx="9144001" cy="3528698"/>
          </a:xfrm>
          <a:prstGeom prst="rect">
            <a:avLst/>
          </a:prstGeom>
        </p:spPr>
      </p:pic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FE09C6ED-0AEA-1E4A-A688-F5406784F39B}"/>
              </a:ext>
            </a:extLst>
          </p:cNvPr>
          <p:cNvCxnSpPr/>
          <p:nvPr/>
        </p:nvCxnSpPr>
        <p:spPr>
          <a:xfrm>
            <a:off x="971600" y="264147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DDBFA659-DF18-9145-9281-116074B14515}"/>
              </a:ext>
            </a:extLst>
          </p:cNvPr>
          <p:cNvSpPr txBox="1"/>
          <p:nvPr/>
        </p:nvSpPr>
        <p:spPr>
          <a:xfrm>
            <a:off x="12469" y="2247172"/>
            <a:ext cx="1162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454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DA1EF4-1C09-F34E-913D-69569512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AC4B35-9A94-A540-B42C-6ED968E9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00"/>
            <a:ext cx="9144000" cy="3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575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5107E9-FD9C-0E46-924E-3D9C08D9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31934E-CECE-DD49-A658-C36663C8F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33"/>
            <a:ext cx="9144000" cy="344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831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4E7B5-2BFA-8A4E-826D-874D613C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F9D149-9F5D-454C-8CAE-D6EACB516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30"/>
            <a:ext cx="9144000" cy="336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760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2505D-597B-D843-AF71-F3005E8C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CCFAE6-AD23-5344-BFDE-A24E167E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990"/>
            <a:ext cx="9144000" cy="34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687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DA0D0-9B44-8047-AE27-CBA5EAF0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F748B2-A139-6A4A-83E2-B7BBD509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113"/>
            <a:ext cx="9144000" cy="34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961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AA36BC-4307-8940-8CF6-45ACF68D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F26DBA-B799-BC46-992E-514FE5A5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2" y="1057300"/>
            <a:ext cx="8316416" cy="46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172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E15A6A-3F2A-A546-BB6F-5535E733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23AE85-BCEF-D34E-98ED-FE395D617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" altLang="zh-CN" b="1" dirty="0"/>
              <a:t>In link-state, nodes calculate full shortest paths. They really</a:t>
            </a:r>
            <a:r>
              <a:rPr kumimoji="1" lang="zh-CN" altLang="en-US" b="1" dirty="0"/>
              <a:t> </a:t>
            </a:r>
            <a:r>
              <a:rPr kumimoji="1" lang="en" altLang="zh-CN" b="1" dirty="0"/>
              <a:t>only need the route (first-hop) to a destination</a:t>
            </a:r>
          </a:p>
          <a:p>
            <a:r>
              <a:rPr kumimoji="1" lang="en" altLang="zh-CN" dirty="0"/>
              <a:t>Advertisement format: Each node's advertisement is a lists of all</a:t>
            </a:r>
            <a:r>
              <a:rPr kumimoji="1" lang="zh-CN" altLang="en-US" dirty="0"/>
              <a:t> </a:t>
            </a:r>
            <a:r>
              <a:rPr kumimoji="1" lang="en" altLang="zh-CN" dirty="0"/>
              <a:t>the nodes it knows about, and its current costs to those nodes</a:t>
            </a:r>
          </a:p>
          <a:p>
            <a:pPr lvl="1"/>
            <a:r>
              <a:rPr kumimoji="1" lang="en" altLang="zh-CN" dirty="0"/>
              <a:t>Initially, this advertisement is just [(self, 0)].</a:t>
            </a:r>
          </a:p>
          <a:p>
            <a:r>
              <a:rPr kumimoji="1" lang="en" altLang="zh-CN" dirty="0"/>
              <a:t>Nodes who receive an advertisement: Node X's advertisement will</a:t>
            </a:r>
            <a:r>
              <a:rPr kumimoji="1" lang="zh-CN" altLang="en-US" dirty="0"/>
              <a:t> </a:t>
            </a:r>
            <a:r>
              <a:rPr kumimoji="1" lang="en" altLang="zh-CN" dirty="0"/>
              <a:t>be received only by its neighbors</a:t>
            </a:r>
          </a:p>
          <a:p>
            <a:r>
              <a:rPr kumimoji="1" lang="en" altLang="zh-CN" dirty="0"/>
              <a:t>Integrate step: When node X receives an advertisement from its</a:t>
            </a:r>
            <a:r>
              <a:rPr kumimoji="1" lang="zh-CN" altLang="en-US" dirty="0"/>
              <a:t> </a:t>
            </a:r>
            <a:r>
              <a:rPr kumimoji="1" lang="en" altLang="zh-CN" dirty="0"/>
              <a:t>neighbor Y, this advertisement will be a list of [(</a:t>
            </a:r>
            <a:r>
              <a:rPr kumimoji="1" lang="en" altLang="zh-CN" dirty="0" err="1"/>
              <a:t>dst</a:t>
            </a:r>
            <a:r>
              <a:rPr kumimoji="1" lang="en" altLang="zh-CN" dirty="0"/>
              <a:t>, cost)] pairs. Each cost represents Y's cost to </a:t>
            </a:r>
            <a:r>
              <a:rPr kumimoji="1" lang="en" altLang="zh-CN" dirty="0" err="1"/>
              <a:t>dst</a:t>
            </a:r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63060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00CF1-DD6E-D746-B5BE-77E1C29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42488-E8EE-F84B-BC42-0F1B4CE55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For each (</a:t>
            </a:r>
            <a:r>
              <a:rPr lang="en" altLang="zh-CN" sz="2400" dirty="0" err="1"/>
              <a:t>dst</a:t>
            </a:r>
            <a:r>
              <a:rPr lang="en" altLang="zh-CN" sz="2400" dirty="0"/>
              <a:t>, cost) in the advertisement, X needs to check for two things: </a:t>
            </a:r>
          </a:p>
          <a:p>
            <a:pPr lvl="1"/>
            <a:r>
              <a:rPr lang="en" altLang="zh-CN" sz="2000" dirty="0"/>
              <a:t>If X is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update the cost information (remember, costs can change!) </a:t>
            </a:r>
          </a:p>
          <a:p>
            <a:pPr lvl="1"/>
            <a:r>
              <a:rPr lang="en" altLang="zh-CN" sz="2000" dirty="0"/>
              <a:t>If X is not already using Y to get to </a:t>
            </a:r>
            <a:r>
              <a:rPr lang="en" altLang="zh-CN" sz="2000" dirty="0" err="1"/>
              <a:t>dst</a:t>
            </a:r>
            <a:r>
              <a:rPr lang="en" altLang="zh-CN" sz="2000" dirty="0"/>
              <a:t>, see if Y could provide a better path; if so, update the routing and cost information </a:t>
            </a:r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93189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4C056-8CF9-F749-8569-6EB60A45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D09D78-6FD7-6740-BAF5-8F71023D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1356"/>
            <a:ext cx="9144000" cy="40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226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83091-382B-D84F-840B-9B7C2ABA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030F01-3993-6449-92A5-0A7C66B75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2556"/>
            <a:ext cx="8686800" cy="44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868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9A9C7-5467-0C4A-9BDF-D99089C3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DAD9C3-193A-414B-8BE2-0223E9AA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03386"/>
            <a:ext cx="8604448" cy="409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77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C48C34-9992-A84C-B09D-30013556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EACE49-BC84-D44A-9574-511E4FA31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64" y="1008112"/>
            <a:ext cx="6541740" cy="47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295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A4A3C-A918-D64F-867C-A7AB7AE4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38FC8B-A0DC-BB47-938A-51DFCB7AB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sz="2200" dirty="0"/>
              <a:t>When a node A has no route to destination B, it will advertise</a:t>
            </a:r>
            <a:r>
              <a:rPr kumimoji="1" lang="en-US" altLang="zh-CN" sz="2200" dirty="0"/>
              <a:t>,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a cost of INFINITY to B. </a:t>
            </a:r>
          </a:p>
          <a:p>
            <a:pPr lvl="1"/>
            <a:r>
              <a:rPr kumimoji="1" lang="en" altLang="zh-CN" sz="2000" dirty="0"/>
              <a:t>A cost of INFINITY B is interpreted as there being no route to B. </a:t>
            </a:r>
          </a:p>
          <a:p>
            <a:pPr lvl="1"/>
            <a:r>
              <a:rPr kumimoji="1" lang="en" altLang="zh-CN" sz="2000" dirty="0"/>
              <a:t>So INFINITY must be larger than the longest path in the network</a:t>
            </a:r>
          </a:p>
          <a:p>
            <a:r>
              <a:rPr kumimoji="1" lang="en" altLang="zh-CN" sz="2200" dirty="0"/>
              <a:t>But because the order in which advertisements are sent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matters,</a:t>
            </a:r>
            <a:r>
              <a:rPr kumimoji="1" lang="zh-CN" altLang="en-US" sz="2200" dirty="0"/>
              <a:t> </a:t>
            </a:r>
            <a:r>
              <a:rPr kumimoji="1" lang="en" altLang="zh-CN" sz="2200" dirty="0"/>
              <a:t>sometimes nodes can incorrectly think there's a route when there isn't one. </a:t>
            </a:r>
          </a:p>
          <a:p>
            <a:r>
              <a:rPr kumimoji="1" lang="en" altLang="zh-CN" sz="2200" dirty="0"/>
              <a:t>This can last for up to INFINITY steps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(Infinity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usually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16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or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32)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10372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E8885B-5DE9-5045-B7BA-FF89CDA51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22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577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Link-State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Pros: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lvl="1"/>
            <a:r>
              <a:rPr kumimoji="1" lang="en-US" altLang="zh-CN" dirty="0"/>
              <a:t>Fast convergence</a:t>
            </a:r>
            <a:endParaRPr kumimoji="1" lang="zh-CN" altLang="en-US" dirty="0"/>
          </a:p>
          <a:p>
            <a:r>
              <a:rPr kumimoji="1" lang="en-US" altLang="zh-CN" sz="2400" dirty="0"/>
              <a:t>Cons:</a:t>
            </a:r>
            <a:r>
              <a:rPr kumimoji="1" lang="zh-CN" altLang="en-US" sz="2400" dirty="0"/>
              <a:t> </a:t>
            </a:r>
            <a:endParaRPr kumimoji="1" lang="en-US" altLang="zh-CN" sz="2400" dirty="0"/>
          </a:p>
          <a:p>
            <a:pPr lvl="1"/>
            <a:r>
              <a:rPr kumimoji="1" lang="en-US" altLang="zh-CN" dirty="0"/>
              <a:t>flooding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#Node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sz="2400" dirty="0">
                <a:solidFill>
                  <a:srgbClr val="0096FF"/>
                </a:solidFill>
              </a:rPr>
              <a:t>Only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good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for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small</a:t>
            </a:r>
            <a:r>
              <a:rPr kumimoji="1" lang="zh-CN" altLang="en-US" sz="2400" dirty="0">
                <a:solidFill>
                  <a:srgbClr val="0096FF"/>
                </a:solidFill>
              </a:rPr>
              <a:t> </a:t>
            </a:r>
            <a:r>
              <a:rPr kumimoji="1" lang="en-US" altLang="zh-CN" sz="2400" dirty="0">
                <a:solidFill>
                  <a:srgbClr val="0096FF"/>
                </a:solidFill>
              </a:rPr>
              <a:t>networks</a:t>
            </a:r>
            <a:endParaRPr kumimoji="1" lang="zh-CN" altLang="en-US" sz="2400" dirty="0">
              <a:solidFill>
                <a:srgbClr val="0096FF"/>
              </a:solidFill>
            </a:endParaRPr>
          </a:p>
          <a:p>
            <a:endParaRPr kumimoji="1" lang="zh-CN" altLang="en-US" sz="2400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523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BA4F99-60E6-0040-95C7-BE4FB99F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6DB0AE-8D2B-2144-9291-EF2B3803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Pros:</a:t>
            </a:r>
          </a:p>
          <a:p>
            <a:pPr lvl="1"/>
            <a:r>
              <a:rPr kumimoji="1" lang="en-US" altLang="zh-CN" sz="2000" dirty="0"/>
              <a:t>Low overhead:</a:t>
            </a:r>
            <a:r>
              <a:rPr kumimoji="1" lang="zh-CN" altLang="en-US" sz="2000" dirty="0"/>
              <a:t> </a:t>
            </a:r>
            <a:r>
              <a:rPr kumimoji="1" lang="en-US" altLang="zh-CN" sz="2000" u="sng" dirty="0"/>
              <a:t>2</a:t>
            </a:r>
            <a:r>
              <a:rPr kumimoji="1" lang="zh-CN" altLang="en-US" sz="2000" u="sng" dirty="0"/>
              <a:t> </a:t>
            </a:r>
            <a:r>
              <a:rPr kumimoji="1" lang="en-US" altLang="zh-CN" sz="2000" u="sng" dirty="0"/>
              <a:t>x</a:t>
            </a:r>
            <a:r>
              <a:rPr kumimoji="1" lang="zh-CN" altLang="en-US" sz="2000" u="sng" dirty="0"/>
              <a:t> </a:t>
            </a:r>
            <a:r>
              <a:rPr kumimoji="1" lang="en-US" altLang="zh-CN" sz="2000" u="sng" dirty="0"/>
              <a:t>#Line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advertisements</a:t>
            </a:r>
            <a:endParaRPr kumimoji="1" lang="zh-CN" altLang="en-US" sz="2000" dirty="0"/>
          </a:p>
          <a:p>
            <a:r>
              <a:rPr kumimoji="1" lang="en-US" altLang="zh-CN" sz="2200" dirty="0"/>
              <a:t>Cons:</a:t>
            </a:r>
            <a:r>
              <a:rPr kumimoji="1" lang="zh-CN" altLang="en-US" sz="2200" dirty="0"/>
              <a:t> </a:t>
            </a:r>
            <a:endParaRPr kumimoji="1" lang="en-US" altLang="zh-CN" sz="2200" dirty="0"/>
          </a:p>
          <a:p>
            <a:pPr lvl="1"/>
            <a:r>
              <a:rPr kumimoji="1" lang="en-US" altLang="zh-CN" sz="2000" dirty="0"/>
              <a:t>Convergence time is proportional 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longest path</a:t>
            </a:r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infinity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problem</a:t>
            </a:r>
            <a:endParaRPr kumimoji="1" lang="zh-CN" altLang="en-US" sz="2000" dirty="0"/>
          </a:p>
          <a:p>
            <a:r>
              <a:rPr kumimoji="1" lang="en-US" altLang="zh-CN" sz="2200" dirty="0">
                <a:solidFill>
                  <a:srgbClr val="0096FF"/>
                </a:solidFill>
              </a:rPr>
              <a:t>Only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good for small networks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03283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3584" cy="4188295"/>
          </a:xfrm>
        </p:spPr>
        <p:txBody>
          <a:bodyPr>
            <a:normAutofit/>
          </a:bodyPr>
          <a:lstStyle/>
          <a:p>
            <a:r>
              <a:rPr kumimoji="1" lang="en-US" altLang="zh-CN" sz="2400" b="1" dirty="0"/>
              <a:t>Path-vector Routing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Advertisements include the path, to better </a:t>
            </a:r>
            <a:br>
              <a:rPr kumimoji="1" lang="zh-CN" altLang="en-US" sz="2000" dirty="0"/>
            </a:br>
            <a:r>
              <a:rPr kumimoji="1" lang="en-US" altLang="zh-CN" sz="2000" dirty="0"/>
              <a:t>detect routing loops</a:t>
            </a:r>
            <a:endParaRPr kumimoji="1" lang="zh-CN" altLang="en-US" sz="2000" dirty="0"/>
          </a:p>
          <a:p>
            <a:r>
              <a:rPr lang="en-US" altLang="zh-CN" sz="2400" b="1" dirty="0"/>
              <a:t>Hierarchy of Routing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Route between </a:t>
            </a:r>
            <a:r>
              <a:rPr lang="en-US" altLang="zh-CN" sz="2000" b="1" dirty="0">
                <a:solidFill>
                  <a:srgbClr val="0096FF"/>
                </a:solidFill>
              </a:rPr>
              <a:t>regions</a:t>
            </a:r>
            <a:r>
              <a:rPr lang="en-US" altLang="zh-CN" sz="2000" dirty="0"/>
              <a:t>, and then within a</a:t>
            </a:r>
            <a:br>
              <a:rPr lang="zh-CN" altLang="en-US" sz="2000" dirty="0"/>
            </a:br>
            <a:r>
              <a:rPr lang="en-US" altLang="zh-CN" sz="2000" dirty="0"/>
              <a:t>region </a:t>
            </a:r>
            <a:endParaRPr lang="zh-CN" altLang="en-US" sz="2000" dirty="0"/>
          </a:p>
          <a:p>
            <a:r>
              <a:rPr lang="en-US" altLang="zh-CN" sz="2400" b="1" dirty="0"/>
              <a:t>Topological Addressing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Assign addresses in contiguous blocks to </a:t>
            </a:r>
            <a:br>
              <a:rPr lang="zh-CN" altLang="en-US" sz="2000" dirty="0"/>
            </a:br>
            <a:r>
              <a:rPr lang="en-US" altLang="zh-CN" sz="2000" dirty="0"/>
              <a:t>make advertisements smaller </a:t>
            </a:r>
            <a:endParaRPr kumimoji="1"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274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Each participant maintains a path vector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 complete path to some destination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E.g., zero-length path to itself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Gradually learns about other paths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Construct a new forwarding table from its new path vector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Algorithm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Advertising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Path selection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BFAC1-E25A-7F4C-9458-2C606A240D5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5612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0871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D2A6E0-D587-EF4B-8EE0-384BC5300D2A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Content Placeholder 2"/>
          <p:cNvSpPr>
            <a:spLocks noGrp="1"/>
          </p:cNvSpPr>
          <p:nvPr>
            <p:ph idx="1"/>
          </p:nvPr>
        </p:nvSpPr>
        <p:spPr>
          <a:xfrm>
            <a:off x="682228" y="4729708"/>
            <a:ext cx="8080772" cy="73129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42694890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629400" y="5143500"/>
            <a:ext cx="1295400" cy="381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36B403-50F7-414B-8C90-B2A0B37D7BE6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Down Arrow 11"/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7" name="Down Arrow 12"/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8" name="Down Arrow 13"/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2128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Better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scaling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Like Distance-Vector, but include the full path in the routing advertisements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increases (advertises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 larger), but convergence time decreases (avoid counting to infinity)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is still lower than Link-State</a:t>
            </a:r>
            <a:endParaRPr kumimoji="1" lang="zh-CN" altLang="en-US" sz="2000" dirty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973332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sz="1800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sz="1800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sz="1800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sz="1800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42D354-FB73-D045-9E96-E0A5D8D35AEF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宋体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51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The path vector grows in size with the number of attachment points</a:t>
            </a:r>
            <a:endParaRPr lang="zh-CN" altLang="en-US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Two parts of network address: region &amp; station, e.g., </a:t>
            </a:r>
            <a:r>
              <a:rPr lang="en-US" sz="2000" dirty="0">
                <a:ea typeface="ＭＳ Ｐゴシック" charset="0"/>
              </a:rPr>
              <a:t>"</a:t>
            </a:r>
            <a:r>
              <a:rPr lang="en-US" altLang="zh-CN" sz="2000" dirty="0">
                <a:ea typeface="ＭＳ Ｐゴシック" charset="0"/>
              </a:rPr>
              <a:t>11,75</a:t>
            </a:r>
            <a:r>
              <a:rPr lang="en-US" sz="2000" dirty="0">
                <a:ea typeface="ＭＳ Ｐゴシック" charset="0"/>
              </a:rPr>
              <a:t>"</a:t>
            </a:r>
            <a:endParaRPr lang="en-US" altLang="zh-CN" sz="2000" dirty="0">
              <a:ea typeface="ＭＳ Ｐゴシック" charset="0"/>
            </a:endParaRPr>
          </a:p>
          <a:p>
            <a:pPr lvl="1"/>
            <a:r>
              <a:rPr lang="en-US" altLang="zh-CN" sz="2000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E.g., region-11 has </a:t>
            </a:r>
            <a:r>
              <a:rPr lang="en-US" altLang="zh-CN" sz="2000" dirty="0">
                <a:solidFill>
                  <a:srgbClr val="0096FF"/>
                </a:solidFill>
                <a:ea typeface="ＭＳ Ｐゴシック" charset="0"/>
              </a:rPr>
              <a:t>only 1 entry </a:t>
            </a:r>
            <a:r>
              <a:rPr lang="en-US" altLang="zh-CN" sz="2000" dirty="0">
                <a:ea typeface="ＭＳ Ｐゴシック" charset="0"/>
              </a:rPr>
              <a:t>in other region routers</a:t>
            </a:r>
            <a:r>
              <a:rPr lang="en-US" sz="2000" dirty="0">
                <a:ea typeface="ＭＳ Ｐゴシック" charset="0"/>
              </a:rPr>
              <a:t>'</a:t>
            </a:r>
            <a:r>
              <a:rPr lang="en-US" altLang="zh-CN" sz="2000" dirty="0">
                <a:ea typeface="ＭＳ Ｐゴシック" charset="0"/>
              </a:rPr>
              <a:t> table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1051F2-7EF6-E14D-875F-4A508A5230D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242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4BF32-8B65-614C-A477-BFF4557D775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75690" y="4835295"/>
            <a:ext cx="6992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Region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also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known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: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27231865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Algorithm has less detailed information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Different places can have different levels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7C175E-F5B5-7E4D-A012-CE731D2671E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7631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Across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Region</a:t>
            </a:r>
            <a:endParaRPr kumimoji="1" lang="zh-CN" altLang="en-US" sz="2200" dirty="0"/>
          </a:p>
          <a:p>
            <a:pPr lvl="1"/>
            <a:r>
              <a:rPr kumimoji="1" lang="en-US" altLang="zh-CN" sz="2000" dirty="0"/>
              <a:t>Use one routing 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sz="2000" dirty="0"/>
              <a:t>, and a </a:t>
            </a:r>
            <a:br>
              <a:rPr kumimoji="1" lang="zh-CN" altLang="en-US" sz="2000" dirty="0"/>
            </a:br>
            <a:r>
              <a:rPr kumimoji="1" lang="en-US" altLang="zh-CN" sz="2000" dirty="0"/>
              <a:t>different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within regions</a:t>
            </a:r>
            <a:endParaRPr kumimoji="1" lang="zh-CN" altLang="en-US" sz="20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Implies that there are devices on the edge of each 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 "translate" between or "speak" both protocols</a:t>
            </a:r>
            <a:endParaRPr kumimoji="1" lang="zh-CN" altLang="en-US" sz="2000" dirty="0"/>
          </a:p>
          <a:p>
            <a:pPr lvl="1"/>
            <a:endParaRPr kumimoji="1" lang="en-US" altLang="zh-CN" sz="2000" b="1" dirty="0"/>
          </a:p>
          <a:p>
            <a:r>
              <a:rPr kumimoji="1" lang="en-US" altLang="zh-CN" sz="2200" b="1" dirty="0"/>
              <a:t>BGP</a:t>
            </a:r>
            <a:r>
              <a:rPr kumimoji="1" lang="en-US" altLang="zh-CN" sz="2200" dirty="0"/>
              <a:t> is the path-vector protocol used across regions</a:t>
            </a:r>
          </a:p>
          <a:p>
            <a:pPr lvl="1"/>
            <a:r>
              <a:rPr kumimoji="1" lang="en-US" altLang="zh-CN" sz="2000" dirty="0"/>
              <a:t>Border Gateway Protocol</a:t>
            </a:r>
          </a:p>
        </p:txBody>
      </p:sp>
    </p:spTree>
    <p:extLst>
      <p:ext uri="{BB962C8B-B14F-4D97-AF65-F5344CB8AC3E}">
        <p14:creationId xmlns:p14="http://schemas.microsoft.com/office/powerpoint/2010/main" val="12747502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Despite being between regions, BGP still routes to IP addresses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(e.g., to </a:t>
            </a:r>
            <a:r>
              <a:rPr kumimoji="1" lang="en-US" altLang="zh-CN" sz="1800" i="1" dirty="0"/>
              <a:t>18.0.0.1</a:t>
            </a:r>
            <a:r>
              <a:rPr kumimoji="1" lang="en-US" altLang="zh-CN" sz="1800" dirty="0"/>
              <a:t>, not to </a:t>
            </a:r>
            <a:r>
              <a:rPr kumimoji="1" lang="en-US" altLang="zh-CN" sz="1800" i="1" dirty="0"/>
              <a:t>region-3 </a:t>
            </a:r>
            <a:r>
              <a:rPr kumimoji="1" lang="en-US" altLang="zh-CN" sz="1800" dirty="0"/>
              <a:t>)    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Addresses are given to regions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sz="1800" dirty="0"/>
              <a:t>, so that they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can be specified succinctly via a particular notation ("CIDR"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sz="1800" dirty="0"/>
              <a:t>Keeps advertisements small</a:t>
            </a:r>
            <a:endParaRPr kumimoji="1"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7" name="直接连接符 6"/>
          <p:cNvCxnSpPr>
            <a:endCxn id="5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11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9177</TotalTime>
  <Words>3910</Words>
  <Application>Microsoft Macintosh PowerPoint</Application>
  <PresentationFormat>全屏显示(16:10)</PresentationFormat>
  <Paragraphs>759</Paragraphs>
  <Slides>91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91</vt:i4>
      </vt:variant>
    </vt:vector>
  </HeadingPairs>
  <TitlesOfParts>
    <vt:vector size="106" baseType="lpstr">
      <vt:lpstr>等线</vt:lpstr>
      <vt:lpstr>等线</vt:lpstr>
      <vt:lpstr>宋体</vt:lpstr>
      <vt:lpstr>Adobe 楷体 Std R</vt:lpstr>
      <vt:lpstr>ＭＳ Ｐゴシック</vt:lpstr>
      <vt:lpstr>ＭＳ Ｐゴシック</vt:lpstr>
      <vt:lpstr>Myriad Pro</vt:lpstr>
      <vt:lpstr>Myriad Pro Light SemiCond</vt:lpstr>
      <vt:lpstr>新細明體</vt:lpstr>
      <vt:lpstr>Arial</vt:lpstr>
      <vt:lpstr>Arial Narrow</vt:lpstr>
      <vt:lpstr>Calibri</vt:lpstr>
      <vt:lpstr>Comic Sans MS</vt:lpstr>
      <vt:lpstr>Consolas</vt:lpstr>
      <vt:lpstr>Office 主题​​</vt:lpstr>
      <vt:lpstr>Network Layer</vt:lpstr>
      <vt:lpstr>OSI, TCP/IP &amp; Protocol Stack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Data Plane: Packet Forwarding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NAT</vt:lpstr>
      <vt:lpstr>NAT (Network Address Translation)</vt:lpstr>
      <vt:lpstr>NAT</vt:lpstr>
      <vt:lpstr>PowerPoint 演示文稿</vt:lpstr>
      <vt:lpstr>CASE: Ethernet Mapping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Arpwatch</vt:lpstr>
      <vt:lpstr>Routing</vt:lpstr>
      <vt:lpstr>Goal of A Routing Protocol</vt:lpstr>
      <vt:lpstr>Distributed Routing: 3 Steps in General </vt:lpstr>
      <vt:lpstr>Two Types of Routing Protocol</vt:lpstr>
      <vt:lpstr>Link-state Routing</vt:lpstr>
      <vt:lpstr>Link-state Routing 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Distance-vector Routing </vt:lpstr>
      <vt:lpstr>Distance-vector Routing </vt:lpstr>
      <vt:lpstr>Distance-vector Routing </vt:lpstr>
      <vt:lpstr>Distance-vector Routing</vt:lpstr>
      <vt:lpstr>Distance-vector Routing</vt:lpstr>
      <vt:lpstr>Distance-vector Routing</vt:lpstr>
      <vt:lpstr>Problem of INFINITY</vt:lpstr>
      <vt:lpstr>PowerPoint 演示文稿</vt:lpstr>
      <vt:lpstr>PowerPoint 演示文稿</vt:lpstr>
      <vt:lpstr>Link-State Summary</vt:lpstr>
      <vt:lpstr>Distance Vector</vt:lpstr>
      <vt:lpstr>3 Ways to Scale</vt:lpstr>
      <vt:lpstr>Path Vector Exchange</vt:lpstr>
      <vt:lpstr>Path Vector Exchange</vt:lpstr>
      <vt:lpstr>PowerPoint 演示文稿</vt:lpstr>
      <vt:lpstr>Path Vector Exchange</vt:lpstr>
      <vt:lpstr>Question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211</cp:revision>
  <cp:lastPrinted>2016-06-13T07:55:34Z</cp:lastPrinted>
  <dcterms:created xsi:type="dcterms:W3CDTF">2017-05-12T06:55:38Z</dcterms:created>
  <dcterms:modified xsi:type="dcterms:W3CDTF">2019-10-17T01:42:41Z</dcterms:modified>
</cp:coreProperties>
</file>